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6" r:id="rId2"/>
    <p:sldId id="264" r:id="rId3"/>
    <p:sldId id="265" r:id="rId4"/>
    <p:sldId id="267" r:id="rId5"/>
    <p:sldId id="268" r:id="rId6"/>
    <p:sldId id="269" r:id="rId7"/>
    <p:sldId id="275" r:id="rId8"/>
    <p:sldId id="274" r:id="rId9"/>
    <p:sldId id="329" r:id="rId10"/>
    <p:sldId id="270" r:id="rId11"/>
    <p:sldId id="332" r:id="rId12"/>
    <p:sldId id="277" r:id="rId13"/>
    <p:sldId id="278" r:id="rId14"/>
    <p:sldId id="279" r:id="rId15"/>
    <p:sldId id="335" r:id="rId16"/>
    <p:sldId id="284" r:id="rId17"/>
    <p:sldId id="311" r:id="rId18"/>
    <p:sldId id="333" r:id="rId19"/>
    <p:sldId id="288" r:id="rId20"/>
    <p:sldId id="287" r:id="rId21"/>
    <p:sldId id="292" r:id="rId22"/>
    <p:sldId id="290" r:id="rId23"/>
    <p:sldId id="343" r:id="rId24"/>
    <p:sldId id="352" r:id="rId25"/>
    <p:sldId id="344" r:id="rId26"/>
    <p:sldId id="334" r:id="rId27"/>
    <p:sldId id="297" r:id="rId28"/>
    <p:sldId id="336" r:id="rId29"/>
    <p:sldId id="299" r:id="rId30"/>
    <p:sldId id="301" r:id="rId31"/>
    <p:sldId id="300" r:id="rId32"/>
    <p:sldId id="338" r:id="rId33"/>
    <p:sldId id="339" r:id="rId34"/>
    <p:sldId id="349" r:id="rId35"/>
    <p:sldId id="350" r:id="rId36"/>
    <p:sldId id="337" r:id="rId37"/>
    <p:sldId id="351" r:id="rId38"/>
    <p:sldId id="340"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29"/>
            <p14:sldId id="270"/>
            <p14:sldId id="332"/>
            <p14:sldId id="277"/>
            <p14:sldId id="278"/>
            <p14:sldId id="279"/>
            <p14:sldId id="335"/>
            <p14:sldId id="284"/>
            <p14:sldId id="311"/>
            <p14:sldId id="333"/>
            <p14:sldId id="288"/>
            <p14:sldId id="287"/>
            <p14:sldId id="292"/>
            <p14:sldId id="290"/>
            <p14:sldId id="343"/>
            <p14:sldId id="352"/>
            <p14:sldId id="344"/>
            <p14:sldId id="334"/>
            <p14:sldId id="297"/>
            <p14:sldId id="336"/>
            <p14:sldId id="299"/>
            <p14:sldId id="301"/>
            <p14:sldId id="300"/>
            <p14:sldId id="338"/>
            <p14:sldId id="339"/>
            <p14:sldId id="349"/>
            <p14:sldId id="350"/>
            <p14:sldId id="337"/>
            <p14:sldId id="351"/>
            <p14:sldId id="340"/>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6" autoAdjust="0"/>
  </p:normalViewPr>
  <p:slideViewPr>
    <p:cSldViewPr snapToGrid="0" snapToObjects="1">
      <p:cViewPr varScale="1">
        <p:scale>
          <a:sx n="101" d="100"/>
          <a:sy n="101" d="100"/>
        </p:scale>
        <p:origin x="-1120" y="-112"/>
      </p:cViewPr>
      <p:guideLst>
        <p:guide orient="horz" pos="2160"/>
        <p:guide pos="2880"/>
      </p:guideLst>
    </p:cSldViewPr>
  </p:slideViewPr>
  <p:notesTextViewPr>
    <p:cViewPr>
      <p:scale>
        <a:sx n="100" d="100"/>
        <a:sy n="100" d="100"/>
      </p:scale>
      <p:origin x="0" y="48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11/27/16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11/27/16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Cerebro</a:t>
            </a:r>
            <a:r>
              <a:rPr lang="en-US" dirty="0" smtClean="0"/>
              <a:t> predicts</a:t>
            </a:r>
            <a:r>
              <a:rPr lang="en-US" baseline="0" dirty="0" smtClean="0"/>
              <a:t> response time bounds for web APIs developed for a </a:t>
            </a:r>
            <a:r>
              <a:rPr lang="en-US" baseline="0" dirty="0" err="1" smtClean="0"/>
              <a:t>PaaS</a:t>
            </a:r>
            <a:r>
              <a:rPr lang="en-US" baseline="0" dirty="0" smtClean="0"/>
              <a:t> cloud.</a:t>
            </a:r>
          </a:p>
          <a:p>
            <a:r>
              <a:rPr lang="en-US" baseline="0" dirty="0" smtClean="0"/>
              <a:t>It is done using a combination of static analysis on the web API code, and monitoring of the </a:t>
            </a:r>
            <a:r>
              <a:rPr lang="en-US" baseline="0" dirty="0" err="1" smtClean="0"/>
              <a:t>PaaS</a:t>
            </a:r>
            <a:r>
              <a:rPr lang="en-US" baseline="0" dirty="0" smtClean="0"/>
              <a:t> kernel services.</a:t>
            </a:r>
          </a:p>
          <a:p>
            <a:r>
              <a:rPr lang="en-US" baseline="0" dirty="0" smtClean="0"/>
              <a:t>Mechanism is fully automated, and does not require instrumentation or performance testing of web API code.</a:t>
            </a:r>
          </a:p>
          <a:p>
            <a:r>
              <a:rPr lang="en-US" baseline="0" dirty="0" smtClean="0"/>
              <a:t>Now right off the bat: </a:t>
            </a:r>
            <a:r>
              <a:rPr lang="en-US" baseline="0" dirty="0" err="1" smtClean="0"/>
              <a:t>Cerebro</a:t>
            </a:r>
            <a:r>
              <a:rPr lang="en-US" baseline="0" dirty="0" smtClean="0"/>
              <a:t> doesn’t support arbitrary applications. Interactive web APIs developed using the </a:t>
            </a:r>
            <a:r>
              <a:rPr lang="en-US" baseline="0" dirty="0" err="1" smtClean="0"/>
              <a:t>PaaS</a:t>
            </a:r>
            <a:r>
              <a:rPr lang="en-US" baseline="0" dirty="0" smtClean="0"/>
              <a:t> SDK.</a:t>
            </a:r>
          </a:p>
          <a:p>
            <a:r>
              <a:rPr lang="en-US" baseline="0" dirty="0" smtClean="0"/>
              <a:t>Such applications have special properties: Few branches and loops, spends most time executing kernel services.</a:t>
            </a:r>
          </a:p>
          <a:p>
            <a:r>
              <a:rPr lang="en-US" baseline="0" dirty="0" smtClean="0"/>
              <a:t>In addition to the SLO prediction, we also devise a statistical framework to detect when a predicted SLO becomes invalid.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19</a:t>
            </a:fld>
            <a:endParaRPr lang="en-US"/>
          </a:p>
        </p:txBody>
      </p:sp>
    </p:spTree>
    <p:extLst>
      <p:ext uri="{BB962C8B-B14F-4D97-AF65-F5344CB8AC3E}">
        <p14:creationId xmlns:p14="http://schemas.microsoft.com/office/powerpoint/2010/main" val="1751342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Where’s the static analyzer running?</a:t>
            </a:r>
          </a:p>
          <a:p>
            <a:r>
              <a:rPr lang="en-US" dirty="0" smtClean="0"/>
              <a:t>Explain the intuition – apps spend most of their time</a:t>
            </a:r>
            <a:r>
              <a:rPr lang="en-US" baseline="0" dirty="0" smtClean="0"/>
              <a:t> on </a:t>
            </a:r>
            <a:r>
              <a:rPr lang="en-US" baseline="0" dirty="0" err="1" smtClean="0"/>
              <a:t>PaaS</a:t>
            </a:r>
            <a:r>
              <a:rPr lang="en-US" baseline="0" dirty="0" smtClean="0"/>
              <a:t> SDK</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95</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 and diagnostic framework built into </a:t>
            </a:r>
            <a:r>
              <a:rPr lang="en-US" dirty="0" err="1" smtClean="0"/>
              <a:t>PaaS</a:t>
            </a:r>
            <a:r>
              <a:rPr lang="en-US" baseline="0" dirty="0" smtClean="0"/>
              <a:t> clouds. </a:t>
            </a:r>
          </a:p>
          <a:p>
            <a:r>
              <a:rPr lang="en-US" baseline="0" dirty="0" smtClean="0"/>
              <a:t>It supports application monitoring as another fundamental service offered by the cloud platform. Therefore it doesn’t require any third party monitoring tools.</a:t>
            </a:r>
          </a:p>
          <a:p>
            <a:r>
              <a:rPr lang="en-US" baseline="0" dirty="0" smtClean="0"/>
              <a:t>Roots does not require instrumenting application code. Instead it collects data from within the cloud platform, by directly integrating with the major components of the cloud platform that are involved in application request processing.</a:t>
            </a:r>
          </a:p>
          <a:p>
            <a:r>
              <a:rPr lang="en-US" baseline="0" dirty="0" smtClean="0"/>
              <a:t>We have designed Roots as en extensible framework so it can support different methods and algorithms for analyzing the collected data.</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them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 detailed</a:t>
            </a:r>
            <a:r>
              <a:rPr lang="en-US" baseline="0" dirty="0" smtClean="0"/>
              <a:t> code diagram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of this presentation we posed</a:t>
            </a:r>
            <a:r>
              <a:rPr lang="en-US" baseline="0" dirty="0" smtClean="0"/>
              <a:t> the question, whether it is possible to implement efficient, automated governance in cloud platforms in order to achieve administrative conformance, developer best practices and performance SLOs.</a:t>
            </a:r>
          </a:p>
          <a:p>
            <a:r>
              <a:rPr lang="en-US" baseline="0" dirty="0" smtClean="0"/>
              <a:t>What we have found in our research is that efficient and automated governance is not only feasible, but also highly effective at achieving these 3 goals in cloud platforms.</a:t>
            </a:r>
          </a:p>
          <a:p>
            <a:r>
              <a:rPr lang="en-US" baseline="0" dirty="0" smtClean="0"/>
              <a:t>We also learned that governance can be implemented in cloud platforms that </a:t>
            </a:r>
            <a:r>
              <a:rPr lang="en-US" baseline="0" smtClean="0"/>
              <a:t>already exist. </a:t>
            </a:r>
            <a:r>
              <a:rPr lang="en-US" baseline="0" dirty="0" smtClean="0"/>
              <a:t>At no point, we had to build our own cloud platform from the scratch to validate our work. We were always able to integrate our governance mechanisms with existing production cloud platforms like App Engine and </a:t>
            </a:r>
            <a:r>
              <a:rPr lang="en-US" baseline="0" dirty="0" err="1" smtClean="0"/>
              <a:t>AppScale</a:t>
            </a:r>
            <a:r>
              <a:rPr lang="en-US" baseline="0" dirty="0" smtClean="0"/>
              <a:t>.</a:t>
            </a:r>
          </a:p>
          <a:p>
            <a:r>
              <a:rPr lang="en-US" baseline="0" dirty="0" smtClean="0"/>
              <a:t>Therefore we think that our findings will drive cloud providers to improve their cloud platform implementations, and provide more feature rich, and more competitive offerings to their user communities. </a:t>
            </a:r>
          </a:p>
          <a:p>
            <a:r>
              <a:rPr lang="en-US" baseline="0" dirty="0" smtClean="0"/>
              <a:t>That would in turns make cloud platforms more user-friendly and more dependable for application developers, and more maintainable for cloud providers.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39</a:t>
            </a:fld>
            <a:endParaRPr lang="en-US"/>
          </a:p>
        </p:txBody>
      </p:sp>
    </p:spTree>
    <p:extLst>
      <p:ext uri="{BB962C8B-B14F-4D97-AF65-F5344CB8AC3E}">
        <p14:creationId xmlns:p14="http://schemas.microsoft.com/office/powerpoint/2010/main" val="2719742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 we enforce design-time governance on web applications developed for a given cloud platform so as to ensure proper versioning, dependency management and conformance to other developer best practices, and also enforce run-time governance on them so as to automatically determine the expected runtime performance of the applications, detect SLA violations and detect performance anomalies and perform root cause analysis, with minimal developer intervention and no invasive instrumentation on the applications?</a:t>
            </a:r>
          </a:p>
          <a:p>
            <a:endParaRPr lang="en-US" dirty="0" smtClean="0"/>
          </a:p>
          <a:p>
            <a:endParaRPr lang="en-US" dirty="0" smtClean="0"/>
          </a:p>
          <a:p>
            <a:endParaRPr lang="en-US" dirty="0"/>
          </a:p>
          <a:p>
            <a:r>
              <a:rPr lang="en-US" dirty="0"/>
              <a:t>----- Meeting Notes (4/14/16 14:44) -----</a:t>
            </a:r>
          </a:p>
          <a:p>
            <a:r>
              <a:rPr lang="en-US" dirty="0"/>
              <a:t>can we define and enforce efficient policies that govern administrative conformance, developer best practices, and performance objectives through automated analysis and diagnostics for cloud applications?</a:t>
            </a:r>
          </a:p>
          <a:p>
            <a:r>
              <a:rPr lang="en-US" dirty="0"/>
              <a:t>- governance</a:t>
            </a:r>
          </a:p>
          <a:p>
            <a:r>
              <a:rPr lang="en-US" dirty="0"/>
              <a:t>- automated</a:t>
            </a:r>
          </a:p>
          <a:p>
            <a:r>
              <a:rPr lang="en-US" dirty="0"/>
              <a:t>- efficient: non-invasive, simple, productivity enhancing</a:t>
            </a:r>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Eager stands for</a:t>
            </a:r>
            <a:r>
              <a:rPr lang="is-IS" dirty="0" smtClean="0"/>
              <a:t>…</a:t>
            </a:r>
          </a:p>
          <a:p>
            <a:r>
              <a:rPr lang="is-IS" dirty="0" smtClean="0"/>
              <a:t>Built right into the PaaS cloud, providing governance as</a:t>
            </a:r>
            <a:r>
              <a:rPr lang="is-IS" baseline="0" dirty="0" smtClean="0"/>
              <a:t> a native feature (like another basic service provided by the cloud)</a:t>
            </a:r>
          </a:p>
          <a:p>
            <a:r>
              <a:rPr lang="is-IS" baseline="0" dirty="0" smtClean="0"/>
              <a:t>Provides fine grained control – can enforce policies on applications, or their individual APIs</a:t>
            </a:r>
          </a:p>
          <a:p>
            <a:r>
              <a:rPr lang="is-IS" baseline="0" dirty="0" smtClean="0"/>
              <a:t>Deployment-time enforcement providing low overhead during runtime and fail fast semantics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goal of the experiment</a:t>
            </a:r>
          </a:p>
          <a:p>
            <a:r>
              <a:rPr lang="en-US" dirty="0" smtClean="0"/>
              <a:t>Explain how the database was populated,</a:t>
            </a:r>
            <a:r>
              <a:rPr lang="en-US" baseline="0" dirty="0" smtClean="0"/>
              <a:t> Describe axis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experimental findings</a:t>
            </a:r>
            <a:r>
              <a:rPr lang="is-I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11/27/16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10" Type="http://schemas.openxmlformats.org/officeDocument/2006/relationships/image" Target="../media/image13.png"/><Relationship Id="rId11" Type="http://schemas.openxmlformats.org/officeDocument/2006/relationships/image" Target="../media/image14.jpg"/><Relationship Id="rId12" Type="http://schemas.openxmlformats.org/officeDocument/2006/relationships/image" Target="../media/image15.png"/><Relationship Id="rId13" Type="http://schemas.openxmlformats.org/officeDocument/2006/relationships/image" Target="../media/image16.jpg"/><Relationship Id="rId14" Type="http://schemas.openxmlformats.org/officeDocument/2006/relationships/image" Target="../media/image17.jpg"/><Relationship Id="rId15" Type="http://schemas.openxmlformats.org/officeDocument/2006/relationships/image" Target="../media/image18.jp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Platform-as-a-Service</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b="1" dirty="0"/>
              <a:t>Low-overhead governance framework for cloud platforms that enforces best practices via policies</a:t>
            </a:r>
          </a:p>
          <a:p>
            <a:r>
              <a:rPr lang="en-US" dirty="0">
                <a:solidFill>
                  <a:schemeClr val="bg1">
                    <a:lumMod val="75000"/>
                  </a:schemeClr>
                </a:solidFill>
              </a:rPr>
              <a:t>Methodology for automatically stipulating performance SLOs for cloud applications</a:t>
            </a:r>
          </a:p>
          <a:p>
            <a:r>
              <a:rPr lang="en-US" dirty="0">
                <a:solidFill>
                  <a:schemeClr val="bg1">
                    <a:lumMod val="75000"/>
                  </a:schemeClr>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smtClean="0"/>
              <a:t>Fine grained control over applications and their APIs</a:t>
            </a:r>
            <a:endParaRPr lang="en-US" dirty="0"/>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a:t>
            </a:r>
            <a:r>
              <a:rPr lang="en-US" sz="1400" i="1" dirty="0"/>
              <a:t>International Conference </a:t>
            </a:r>
            <a:r>
              <a:rPr lang="en-US" sz="1400" i="1" dirty="0" smtClean="0"/>
              <a:t>on Cloud Engineering 2014 (IC2E).</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a:t>
            </a:r>
            <a:r>
              <a:rPr lang="en-US" sz="1400" i="1" dirty="0"/>
              <a:t>International Conference </a:t>
            </a:r>
            <a:r>
              <a:rPr lang="en-US" sz="1400" i="1" dirty="0" smtClean="0"/>
              <a:t>on Cloud Engineering 2015 (IC2E).</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1856919"/>
          </a:xfrm>
          <a:prstGeom prst="rect">
            <a:avLst/>
          </a:prstGeom>
          <a:noFill/>
        </p:spPr>
        <p:txBody>
          <a:bodyPr wrap="square" rtlCol="0">
            <a:spAutoFit/>
          </a:bodyPr>
          <a:lstStyle/>
          <a:p>
            <a:pPr>
              <a:lnSpc>
                <a:spcPct val="120000"/>
              </a:lnSpc>
            </a:pPr>
            <a:r>
              <a:rPr lang="en-US" sz="1600" dirty="0" smtClean="0">
                <a:latin typeface="Courier"/>
                <a:cs typeface="Courier"/>
              </a:rPr>
              <a:t>g =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062363"/>
            <a:ext cx="8229600" cy="1569660"/>
          </a:xfrm>
          <a:prstGeom prst="rect">
            <a:avLst/>
          </a:prstGeom>
          <a:noFill/>
        </p:spPr>
        <p:txBody>
          <a:bodyPr wrap="square" rtlCol="0">
            <a:spAutoFit/>
          </a:bodyPr>
          <a:lstStyle/>
          <a:p>
            <a:r>
              <a:rPr lang="en-US" sz="1600" dirty="0">
                <a:solidFill>
                  <a:srgbClr val="800000"/>
                </a:solidFill>
                <a:latin typeface="Courier"/>
                <a:cs typeface="Courier"/>
              </a:rPr>
              <a:t>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Policy enforcement overhead per application</a:t>
            </a:r>
          </a:p>
          <a:p>
            <a:pPr lvl="1"/>
            <a:r>
              <a:rPr lang="en-US" dirty="0" smtClean="0"/>
              <a:t>Less than 1s</a:t>
            </a:r>
          </a:p>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a:t>
            </a:r>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b="1" dirty="0"/>
              <a:t>Methodology for automatically stipulating performance SLOs for cloud applications</a:t>
            </a:r>
          </a:p>
          <a:p>
            <a:r>
              <a:rPr lang="en-US" dirty="0">
                <a:solidFill>
                  <a:srgbClr val="BFBFBF"/>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Infrastructure</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Programming Platform</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Application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2">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users for 112 days.</a:t>
            </a:r>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strike="sngStrike" dirty="0">
                <a:solidFill>
                  <a:srgbClr val="BFBFBF"/>
                </a:solidFill>
              </a:rPr>
              <a:t>Methodology for automatically stipulating performance SLOs for cloud applications</a:t>
            </a:r>
          </a:p>
          <a:p>
            <a:r>
              <a:rPr lang="en-US" b="1" dirty="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2042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a:t>
            </a:r>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786149"/>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query</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query</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2">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92500"/>
          </a:bodyPr>
          <a:lstStyle/>
          <a:p>
            <a:r>
              <a:rPr lang="en-US" dirty="0"/>
              <a:t>Scalable deployment-time governance and policy enforcement framework for cloud platforms, complete with a policy specification </a:t>
            </a:r>
            <a:r>
              <a:rPr lang="en-US" dirty="0" smtClean="0"/>
              <a:t>language</a:t>
            </a:r>
            <a:endParaRPr lang="en-US" dirty="0"/>
          </a:p>
          <a:p>
            <a:r>
              <a:rPr lang="en-US" dirty="0"/>
              <a:t>Mechanism for formulating correct, tight and durable performance </a:t>
            </a:r>
            <a:r>
              <a:rPr lang="en-US" dirty="0" smtClean="0"/>
              <a:t>SLOs </a:t>
            </a:r>
            <a:r>
              <a:rPr lang="en-US" dirty="0"/>
              <a:t>for cloud applications, with </a:t>
            </a:r>
            <a:r>
              <a:rPr lang="en-US" dirty="0" smtClean="0"/>
              <a:t>SLO invalidation and renewal</a:t>
            </a:r>
            <a:endParaRPr lang="en-US" dirty="0"/>
          </a:p>
          <a:p>
            <a:r>
              <a:rPr lang="en-US" dirty="0"/>
              <a:t>Scalable cloud application platform monitoring for </a:t>
            </a:r>
            <a:r>
              <a:rPr lang="en-US" dirty="0" smtClean="0"/>
              <a:t>detecting performance SLO violations, and conducting root cause analysis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5" name="Rectangle 4"/>
          <p:cNvSpPr/>
          <p:nvPr/>
        </p:nvSpPr>
        <p:spPr>
          <a:xfrm rot="16200000">
            <a:off x="-464215" y="2228928"/>
            <a:ext cx="1444363"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EAGER</a:t>
            </a:r>
            <a:endParaRPr lang="en-US" dirty="0"/>
          </a:p>
        </p:txBody>
      </p:sp>
      <p:sp>
        <p:nvSpPr>
          <p:cNvPr id="6" name="Rectangle 5"/>
          <p:cNvSpPr/>
          <p:nvPr/>
        </p:nvSpPr>
        <p:spPr>
          <a:xfrm rot="16200000">
            <a:off x="-464215" y="3673291"/>
            <a:ext cx="1444363"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Cerebro</a:t>
            </a:r>
            <a:endParaRPr lang="en-US" dirty="0"/>
          </a:p>
        </p:txBody>
      </p:sp>
      <p:sp>
        <p:nvSpPr>
          <p:cNvPr id="7" name="Rectangle 6"/>
          <p:cNvSpPr/>
          <p:nvPr/>
        </p:nvSpPr>
        <p:spPr>
          <a:xfrm rot="16200000">
            <a:off x="-464215" y="5117654"/>
            <a:ext cx="1444363"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Roots</a:t>
            </a:r>
            <a:endParaRPr lang="en-US" dirty="0"/>
          </a:p>
        </p:txBody>
      </p:sp>
    </p:spTree>
    <p:extLst>
      <p:ext uri="{BB962C8B-B14F-4D97-AF65-F5344CB8AC3E}">
        <p14:creationId xmlns:p14="http://schemas.microsoft.com/office/powerpoint/2010/main" val="30730028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rather easily implemented in existing cloud platforms, and supported as a cloud-native feature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Cannot Enforce Developer Best Practices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Other organizational standards and best practices (administrative conformance)</a:t>
            </a:r>
            <a:endParaRPr lang="en-US" dirty="0"/>
          </a:p>
        </p:txBody>
      </p:sp>
      <p:sp>
        <p:nvSpPr>
          <p:cNvPr id="4" name="Cloud 3"/>
          <p:cNvSpPr/>
          <p:nvPr/>
        </p:nvSpPr>
        <p:spPr>
          <a:xfrm rot="10800000">
            <a:off x="5306435" y="45073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07391"/>
            <a:ext cx="1861233" cy="1861233"/>
          </a:xfrm>
          <a:prstGeom prst="rect">
            <a:avLst/>
          </a:prstGeom>
        </p:spPr>
      </p:pic>
      <p:cxnSp>
        <p:nvCxnSpPr>
          <p:cNvPr id="7" name="Straight Arrow Connector 6"/>
          <p:cNvCxnSpPr/>
          <p:nvPr/>
        </p:nvCxnSpPr>
        <p:spPr>
          <a:xfrm>
            <a:off x="2430492" y="53170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0454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4619186"/>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0431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i="1" u="sng" dirty="0"/>
              <a:t>"</a:t>
            </a:r>
            <a:r>
              <a:rPr lang="en-US" sz="1400" b="1" i="1" u="sng" dirty="0"/>
              <a:t>Cloud Platform Support for API </a:t>
            </a:r>
            <a:r>
              <a:rPr lang="en-US" sz="1400" b="1" i="1" u="sng"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EAGER: Deployment-Time API Governance for Modern </a:t>
            </a:r>
            <a:r>
              <a:rPr lang="en-US" sz="1400" b="1" i="1" u="sng" dirty="0" err="1"/>
              <a:t>PaaS</a:t>
            </a:r>
            <a:r>
              <a:rPr lang="en-US" sz="1400" b="1" i="1" u="sng" dirty="0"/>
              <a:t> </a:t>
            </a:r>
            <a:r>
              <a:rPr lang="en-US" sz="1400" b="1" i="1" u="sng"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Service-Level Agreement Durability for Web Service Response </a:t>
            </a:r>
            <a:r>
              <a:rPr lang="en-US" sz="1400" b="1" i="1" u="sng" dirty="0" smtClean="0"/>
              <a:t>Time</a:t>
            </a:r>
            <a:r>
              <a:rPr lang="en-US" sz="1400" i="1" dirty="0" smtClean="0"/>
              <a:t>"</a:t>
            </a:r>
            <a:r>
              <a:rPr lang="en-US" sz="1400" i="1" dirty="0" smtClean="0"/>
              <a:t> 2015 </a:t>
            </a:r>
            <a:r>
              <a:rPr lang="en-US" sz="1400" i="1" dirty="0"/>
              <a:t>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Bottleneck Identification in Cloud-hosted Web </a:t>
            </a:r>
            <a:r>
              <a:rPr lang="en-US" sz="1400" b="1" i="1" u="sng"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Cannot Establish 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Poor Performance Debugging Support</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dirty="0"/>
              <a:t>Mechanism 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a:t>
            </a:r>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0729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28079</TotalTime>
  <Words>3605</Words>
  <Application>Microsoft Macintosh PowerPoint</Application>
  <PresentationFormat>On-screen Show (4:3)</PresentationFormat>
  <Paragraphs>467</Paragraphs>
  <Slides>57</Slides>
  <Notes>21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Governance of Cloud-hosted Web Applications</vt:lpstr>
      <vt:lpstr>Cloud Computing</vt:lpstr>
      <vt:lpstr>Aftermath</vt:lpstr>
      <vt:lpstr>Cannot Enforce Developer Best Practices</vt:lpstr>
      <vt:lpstr>Cannot Establish Performance SLOs</vt:lpstr>
      <vt:lpstr>Poor Performance Debugging Support</vt:lpstr>
      <vt:lpstr>Governance for Cloud-hosted Web Applications</vt:lpstr>
      <vt:lpstr>Thesis Question</vt:lpstr>
      <vt:lpstr>Research Contributions</vt:lpstr>
      <vt:lpstr>Cloud Platform-as-a-Service</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Overall Summary</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357</cp:revision>
  <dcterms:created xsi:type="dcterms:W3CDTF">2016-02-29T02:15:03Z</dcterms:created>
  <dcterms:modified xsi:type="dcterms:W3CDTF">2016-11-28T01:44:30Z</dcterms:modified>
</cp:coreProperties>
</file>